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54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7D15B-311E-4E12-BE4D-D2910EFE6192}"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7D15B-311E-4E12-BE4D-D2910EFE6192}"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7D15B-311E-4E12-BE4D-D2910EFE6192}"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7D15B-311E-4E12-BE4D-D2910EFE6192}"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7D15B-311E-4E12-BE4D-D2910EFE6192}"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F7D15B-311E-4E12-BE4D-D2910EFE6192}"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F7D15B-311E-4E12-BE4D-D2910EFE6192}" type="datetimeFigureOut">
              <a:rPr lang="en-US" smtClean="0"/>
              <a:t>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F7D15B-311E-4E12-BE4D-D2910EFE6192}" type="datetimeFigureOut">
              <a:rPr lang="en-US" smtClean="0"/>
              <a:t>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7D15B-311E-4E12-BE4D-D2910EFE6192}" type="datetimeFigureOut">
              <a:rPr lang="en-US" smtClean="0"/>
              <a:t>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7D15B-311E-4E12-BE4D-D2910EFE6192}"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7D15B-311E-4E12-BE4D-D2910EFE6192}"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07199-6363-4777-8890-F300F6F8D9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7D15B-311E-4E12-BE4D-D2910EFE6192}" type="datetimeFigureOut">
              <a:rPr lang="en-US" smtClean="0"/>
              <a:t>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07199-6363-4777-8890-F300F6F8D94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219200"/>
            <a:ext cx="8534400" cy="4573560"/>
          </a:xfrm>
          <a:prstGeom prst="rect">
            <a:avLst/>
          </a:prstGeom>
        </p:spPr>
        <p:txBody>
          <a:bodyPr wrap="square">
            <a:spAutoFit/>
          </a:bodyPr>
          <a:lstStyle/>
          <a:p>
            <a:pPr marL="342900" indent="-342900">
              <a:spcBef>
                <a:spcPct val="20000"/>
              </a:spcBef>
              <a:buFont typeface="Arial" pitchFamily="34" charset="0"/>
              <a:buChar char="•"/>
            </a:pPr>
            <a:r>
              <a:rPr lang="en-US" sz="2800" dirty="0">
                <a:solidFill>
                  <a:schemeClr val="accent2">
                    <a:lumMod val="60000"/>
                    <a:lumOff val="40000"/>
                  </a:schemeClr>
                </a:solidFill>
              </a:rPr>
              <a:t>“And now I was lonelier, I supposed, than anyone else in the world…if any of the people now around me came near I would need to run for it and hide in mortal terror. I had to be alone, entirely alone, if I wanted to live.” ― </a:t>
            </a:r>
            <a:r>
              <a:rPr lang="en-US" sz="2800" dirty="0" err="1">
                <a:solidFill>
                  <a:schemeClr val="accent2">
                    <a:lumMod val="60000"/>
                    <a:lumOff val="40000"/>
                  </a:schemeClr>
                </a:solidFill>
              </a:rPr>
              <a:t>Wladyslaw</a:t>
            </a:r>
            <a:r>
              <a:rPr lang="en-US" sz="2800" dirty="0">
                <a:solidFill>
                  <a:schemeClr val="accent2">
                    <a:lumMod val="60000"/>
                    <a:lumOff val="40000"/>
                  </a:schemeClr>
                </a:solidFill>
              </a:rPr>
              <a:t> </a:t>
            </a:r>
            <a:r>
              <a:rPr lang="en-US" sz="2800" dirty="0" err="1">
                <a:solidFill>
                  <a:schemeClr val="accent2">
                    <a:lumMod val="60000"/>
                    <a:lumOff val="40000"/>
                  </a:schemeClr>
                </a:solidFill>
              </a:rPr>
              <a:t>Szpilman</a:t>
            </a:r>
            <a:r>
              <a:rPr lang="en-US" sz="2800" dirty="0">
                <a:solidFill>
                  <a:schemeClr val="accent2">
                    <a:lumMod val="60000"/>
                    <a:lumOff val="40000"/>
                  </a:schemeClr>
                </a:solidFill>
              </a:rPr>
              <a:t> </a:t>
            </a:r>
          </a:p>
          <a:p>
            <a:pPr marL="342900" indent="-342900">
              <a:spcBef>
                <a:spcPct val="20000"/>
              </a:spcBef>
              <a:buFont typeface="Arial" pitchFamily="34" charset="0"/>
              <a:buChar char="•"/>
            </a:pPr>
            <a:r>
              <a:rPr lang="en-US" sz="2800" dirty="0" smtClean="0">
                <a:solidFill>
                  <a:schemeClr val="accent2">
                    <a:lumMod val="60000"/>
                    <a:lumOff val="40000"/>
                  </a:schemeClr>
                </a:solidFill>
              </a:rPr>
              <a:t>“…I prayed I wouldn't </a:t>
            </a:r>
            <a:r>
              <a:rPr lang="en-US" sz="2800" dirty="0">
                <a:solidFill>
                  <a:schemeClr val="accent2">
                    <a:lumMod val="60000"/>
                    <a:lumOff val="40000"/>
                  </a:schemeClr>
                </a:solidFill>
              </a:rPr>
              <a:t>die after </a:t>
            </a:r>
            <a:r>
              <a:rPr lang="en-US" sz="2800" dirty="0" smtClean="0">
                <a:solidFill>
                  <a:schemeClr val="accent2">
                    <a:lumMod val="60000"/>
                    <a:lumOff val="40000"/>
                  </a:schemeClr>
                </a:solidFill>
              </a:rPr>
              <a:t>my mother</a:t>
            </a:r>
            <a:r>
              <a:rPr lang="en-US" sz="2800" dirty="0">
                <a:solidFill>
                  <a:schemeClr val="accent2">
                    <a:lumMod val="60000"/>
                    <a:lumOff val="40000"/>
                  </a:schemeClr>
                </a:solidFill>
              </a:rPr>
              <a:t>. She couldn't face being left alone.” - Helga Weiss</a:t>
            </a:r>
          </a:p>
          <a:p>
            <a:pPr marL="342900" indent="-342900">
              <a:spcBef>
                <a:spcPct val="20000"/>
              </a:spcBef>
            </a:pPr>
            <a:r>
              <a:rPr lang="en-US" sz="2800" dirty="0" smtClean="0">
                <a:solidFill>
                  <a:schemeClr val="accent2">
                    <a:lumMod val="60000"/>
                    <a:lumOff val="40000"/>
                  </a:schemeClr>
                </a:solidFill>
              </a:rPr>
              <a:t>1. Why </a:t>
            </a:r>
            <a:r>
              <a:rPr lang="en-US" sz="2800" dirty="0">
                <a:solidFill>
                  <a:schemeClr val="accent2">
                    <a:lumMod val="60000"/>
                    <a:lumOff val="40000"/>
                  </a:schemeClr>
                </a:solidFill>
              </a:rPr>
              <a:t>do you think these victims have different opinions about loneliness? What is significant about their words to you? </a:t>
            </a:r>
          </a:p>
        </p:txBody>
      </p:sp>
      <p:sp>
        <p:nvSpPr>
          <p:cNvPr id="5" name="TextBox 4"/>
          <p:cNvSpPr txBox="1"/>
          <p:nvPr/>
        </p:nvSpPr>
        <p:spPr>
          <a:xfrm>
            <a:off x="914400" y="381000"/>
            <a:ext cx="7696200" cy="769441"/>
          </a:xfrm>
          <a:prstGeom prst="rect">
            <a:avLst/>
          </a:prstGeom>
          <a:noFill/>
        </p:spPr>
        <p:txBody>
          <a:bodyPr wrap="square" rtlCol="0">
            <a:spAutoFit/>
          </a:bodyPr>
          <a:lstStyle/>
          <a:p>
            <a:pPr algn="ctr"/>
            <a:r>
              <a:rPr lang="en-US" sz="4400" dirty="0">
                <a:solidFill>
                  <a:schemeClr val="accent2">
                    <a:lumMod val="60000"/>
                    <a:lumOff val="40000"/>
                  </a:schemeClr>
                </a:solidFill>
                <a:latin typeface="+mj-lt"/>
                <a:ea typeface="+mj-ea"/>
                <a:cs typeface="+mj-cs"/>
              </a:rPr>
              <a:t>Bell</a:t>
            </a:r>
            <a:r>
              <a:rPr lang="en-US" dirty="0" smtClean="0">
                <a:solidFill>
                  <a:schemeClr val="accent2">
                    <a:lumMod val="60000"/>
                    <a:lumOff val="40000"/>
                  </a:schemeClr>
                </a:solidFill>
              </a:rPr>
              <a:t> </a:t>
            </a:r>
            <a:r>
              <a:rPr lang="en-US" sz="4400" dirty="0" smtClean="0">
                <a:solidFill>
                  <a:schemeClr val="accent2">
                    <a:lumMod val="60000"/>
                    <a:lumOff val="40000"/>
                  </a:schemeClr>
                </a:solidFill>
                <a:latin typeface="+mj-lt"/>
                <a:ea typeface="+mj-ea"/>
                <a:cs typeface="+mj-cs"/>
              </a:rPr>
              <a:t>Ringers </a:t>
            </a:r>
            <a:endParaRPr lang="en-US" sz="4400" dirty="0">
              <a:solidFill>
                <a:schemeClr val="accent2">
                  <a:lumMod val="60000"/>
                  <a:lumOff val="40000"/>
                </a:schemeClr>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152400"/>
            <a:ext cx="8763000" cy="64770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600" b="1" i="0" u="none" strike="noStrike" kern="1200" cap="none" spc="0" normalizeH="0" baseline="0" noProof="0" dirty="0" smtClean="0">
                <a:ln>
                  <a:noFill/>
                </a:ln>
                <a:solidFill>
                  <a:srgbClr val="996633"/>
                </a:solidFill>
                <a:effectLst/>
                <a:uLnTx/>
                <a:uFillTx/>
                <a:latin typeface="+mn-lt"/>
                <a:ea typeface="+mn-ea"/>
                <a:cs typeface="+mn-cs"/>
              </a:rPr>
              <a:t>“After years of the most vicious anti-Jewish campaign in history, hundreds of thousands of Jews were visibly disappearing from their homes …and we are to believe no one knew? </a:t>
            </a:r>
            <a:r>
              <a:rPr kumimoji="0" lang="en-US" sz="4600" b="1" i="0" u="sng" strike="noStrike" kern="1200" cap="none" spc="0" normalizeH="0" baseline="0" noProof="0" dirty="0" smtClean="0">
                <a:ln>
                  <a:noFill/>
                </a:ln>
                <a:solidFill>
                  <a:srgbClr val="996633"/>
                </a:solidFill>
                <a:effectLst/>
                <a:uLnTx/>
                <a:uFillTx/>
                <a:latin typeface="+mn-lt"/>
                <a:ea typeface="+mn-ea"/>
                <a:cs typeface="+mn-cs"/>
              </a:rPr>
              <a:t>That no one suspected?</a:t>
            </a:r>
            <a:r>
              <a:rPr kumimoji="0" lang="en-US" sz="4600" b="1" i="0" u="none" strike="noStrike" kern="1200" cap="none" spc="0" normalizeH="0" baseline="0" noProof="0" dirty="0" smtClean="0">
                <a:ln>
                  <a:noFill/>
                </a:ln>
                <a:solidFill>
                  <a:srgbClr val="996633"/>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600" b="1" i="0" u="none" strike="noStrike" kern="1200" cap="none" spc="0" normalizeH="0" baseline="0" noProof="0" dirty="0" smtClean="0">
                <a:ln>
                  <a:noFill/>
                </a:ln>
                <a:solidFill>
                  <a:srgbClr val="996633"/>
                </a:solidFill>
                <a:effectLst/>
                <a:uLnTx/>
                <a:uFillTx/>
                <a:latin typeface="+mn-lt"/>
                <a:ea typeface="+mn-ea"/>
                <a:cs typeface="+mn-cs"/>
              </a:rPr>
              <a:t>I can’t fathom how anyone can really believe that the factory workers making </a:t>
            </a:r>
            <a:r>
              <a:rPr kumimoji="0" lang="en-US" sz="4600" b="1" i="0" u="none" strike="noStrike" kern="1200" cap="none" spc="0" normalizeH="0" baseline="0" noProof="0" dirty="0" err="1" smtClean="0">
                <a:ln>
                  <a:noFill/>
                </a:ln>
                <a:solidFill>
                  <a:srgbClr val="996633"/>
                </a:solidFill>
                <a:effectLst/>
                <a:uLnTx/>
                <a:uFillTx/>
                <a:latin typeface="+mn-lt"/>
                <a:ea typeface="+mn-ea"/>
                <a:cs typeface="+mn-cs"/>
              </a:rPr>
              <a:t>Zyklon</a:t>
            </a:r>
            <a:r>
              <a:rPr kumimoji="0" lang="en-US" sz="4600" b="1" i="0" u="none" strike="noStrike" kern="1200" cap="none" spc="0" normalizeH="0" baseline="0" noProof="0" dirty="0" smtClean="0">
                <a:ln>
                  <a:noFill/>
                </a:ln>
                <a:solidFill>
                  <a:srgbClr val="996633"/>
                </a:solidFill>
                <a:effectLst/>
                <a:uLnTx/>
                <a:uFillTx/>
                <a:latin typeface="+mn-lt"/>
                <a:ea typeface="+mn-ea"/>
                <a:cs typeface="+mn-cs"/>
              </a:rPr>
              <a:t> B thought that all of a sudden the insect and pest population had grown so dramatically that they had to produce orders of magnitude more poison. Or that the train workers bought the official story that they were bringing tens of thousands of Jews into the concentration camps every day to work… and that these “workers” were never leaving. Even a very dimwitted train engineer would have realized that they were bringing too many people into the concentration camps, and they were never taking any out. At some point these people surely must have wondered about the brutality of the transportation process, the death of many of the people on arrival, the </a:t>
            </a:r>
            <a:r>
              <a:rPr kumimoji="0" lang="en-US" sz="4600" b="1" i="1" u="none" strike="noStrike" kern="1200" cap="none" spc="0" normalizeH="0" baseline="0" noProof="0" dirty="0" err="1" smtClean="0">
                <a:ln>
                  <a:noFill/>
                </a:ln>
                <a:solidFill>
                  <a:srgbClr val="996633"/>
                </a:solidFill>
                <a:effectLst/>
                <a:uLnTx/>
                <a:uFillTx/>
                <a:latin typeface="+mn-lt"/>
                <a:ea typeface="+mn-ea"/>
                <a:cs typeface="+mn-cs"/>
              </a:rPr>
              <a:t>Selektion</a:t>
            </a:r>
            <a:r>
              <a:rPr kumimoji="0" lang="en-US" sz="4600" b="1" i="0" u="none" strike="noStrike" kern="1200" cap="none" spc="0" normalizeH="0" baseline="0" noProof="0" dirty="0" smtClean="0">
                <a:ln>
                  <a:noFill/>
                </a:ln>
                <a:solidFill>
                  <a:srgbClr val="996633"/>
                </a:solidFill>
                <a:effectLst/>
                <a:uLnTx/>
                <a:uFillTx/>
                <a:latin typeface="+mn-lt"/>
                <a:ea typeface="+mn-ea"/>
                <a:cs typeface="+mn-cs"/>
              </a:rPr>
              <a:t> process (which they witnessed as it was done next to their train), and the stench of death, which… they would not have been able to avoid. Surely these men smoked a cigarette and chatted with the guards while the trains were emptied before leaving to pick up another batch. You don’t think they would have asked what was going on there? </a:t>
            </a:r>
            <a:r>
              <a:rPr kumimoji="0" lang="en-US" sz="4600" b="1" i="0" u="sng" strike="noStrike" kern="1200" cap="none" spc="0" normalizeH="0" baseline="0" noProof="0" dirty="0" smtClean="0">
                <a:ln>
                  <a:noFill/>
                </a:ln>
                <a:solidFill>
                  <a:srgbClr val="996633"/>
                </a:solidFill>
                <a:effectLst/>
                <a:uLnTx/>
                <a:uFillTx/>
                <a:latin typeface="+mn-lt"/>
                <a:ea typeface="+mn-ea"/>
                <a:cs typeface="+mn-cs"/>
              </a:rPr>
              <a:t>But maybe they didn’t ask, after all. Because they already knew.”</a:t>
            </a:r>
            <a:endParaRPr kumimoji="0" lang="en-US" sz="3800" b="1" i="0" u="none" strike="noStrike" kern="1200" cap="none" spc="0" normalizeH="0" baseline="0" noProof="0" dirty="0" smtClean="0">
              <a:ln>
                <a:noFill/>
              </a:ln>
              <a:solidFill>
                <a:srgbClr val="996633"/>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700" b="1" i="0" u="none" strike="noStrike" kern="1200" cap="none" spc="0" normalizeH="0" baseline="0" noProof="0" dirty="0" smtClean="0">
                <a:ln>
                  <a:noFill/>
                </a:ln>
                <a:solidFill>
                  <a:schemeClr val="accent1">
                    <a:lumMod val="75000"/>
                  </a:schemeClr>
                </a:solidFill>
                <a:effectLst/>
                <a:uLnTx/>
                <a:uFillTx/>
                <a:latin typeface="+mn-lt"/>
                <a:ea typeface="+mn-ea"/>
                <a:cs typeface="+mn-cs"/>
              </a:rPr>
              <a:t>2. Do you agree with this analysis? Explain your decision.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93</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Turner</dc:creator>
  <cp:lastModifiedBy>Brett, Jason</cp:lastModifiedBy>
  <cp:revision>4</cp:revision>
  <dcterms:created xsi:type="dcterms:W3CDTF">2014-02-14T19:26:31Z</dcterms:created>
  <dcterms:modified xsi:type="dcterms:W3CDTF">2014-02-20T19:00:54Z</dcterms:modified>
</cp:coreProperties>
</file>